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21"/>
          </p:nvPr>
        </p:nvSpPr>
        <p:spPr>
          <a:xfrm>
            <a:off x="11907501" y="5275274"/>
            <a:ext cx="12700001" cy="8781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idx="22"/>
          </p:nvPr>
        </p:nvSpPr>
        <p:spPr>
          <a:xfrm>
            <a:off x="12192000" y="-2387600"/>
            <a:ext cx="12192000" cy="1220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23"/>
          </p:nvPr>
        </p:nvSpPr>
        <p:spPr>
          <a:xfrm>
            <a:off x="-114300" y="-139700"/>
            <a:ext cx="12458700" cy="1400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21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22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2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22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23"/>
          </p:nvPr>
        </p:nvSpPr>
        <p:spPr>
          <a:xfrm>
            <a:off x="-76200" y="3950692"/>
            <a:ext cx="24536400" cy="13363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1950793" y="13049250"/>
            <a:ext cx="431293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21"/>
          </p:nvPr>
        </p:nvSpPr>
        <p:spPr>
          <a:xfrm>
            <a:off x="0" y="2680692"/>
            <a:ext cx="24434800" cy="133078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21"/>
          </p:nvPr>
        </p:nvSpPr>
        <p:spPr>
          <a:xfrm>
            <a:off x="11299229" y="-38100"/>
            <a:ext cx="13756503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512" sz="32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21"/>
          </p:nvPr>
        </p:nvSpPr>
        <p:spPr>
          <a:xfrm>
            <a:off x="11303000" y="-38100"/>
            <a:ext cx="13756502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0793" y="13049250"/>
            <a:ext cx="43129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6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8.png"/><Relationship Id="rId6" Type="http://schemas.openxmlformats.org/officeDocument/2006/relationships/image" Target="../media/image1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 cconwy 12:4.jpg" descr="c cconwy 12:4.jpg"/>
          <p:cNvPicPr>
            <a:picLocks noChangeAspect="1"/>
          </p:cNvPicPr>
          <p:nvPr/>
        </p:nvPicPr>
        <p:blipFill>
          <a:blip r:embed="rId2">
            <a:extLst/>
          </a:blip>
          <a:srcRect l="2174" t="11074" r="3106" b="3810"/>
          <a:stretch>
            <a:fillRect/>
          </a:stretch>
        </p:blipFill>
        <p:spPr>
          <a:xfrm>
            <a:off x="7238482" y="2565300"/>
            <a:ext cx="10117478" cy="276897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Hafan Ni - Our Home…"/>
          <p:cNvSpPr txBox="1"/>
          <p:nvPr/>
        </p:nvSpPr>
        <p:spPr>
          <a:xfrm>
            <a:off x="7109401" y="5626099"/>
            <a:ext cx="10853929" cy="739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 u="sng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Hafan Ni - Our Home </a:t>
            </a:r>
          </a:p>
          <a:p>
            <a:pPr algn="l">
              <a:defRPr sz="60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Carers Trust Mochdre</a:t>
            </a:r>
          </a:p>
          <a:p>
            <a:pPr algn="l">
              <a:defRPr sz="60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 A care setting where a person</a:t>
            </a:r>
          </a:p>
          <a:p>
            <a:pPr algn="l">
              <a:defRPr sz="60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living with dementia can </a:t>
            </a:r>
          </a:p>
          <a:p>
            <a:pPr algn="l">
              <a:defRPr sz="60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spend the day “</a:t>
            </a:r>
          </a:p>
          <a:p>
            <a:pPr algn="l">
              <a:defRPr sz="60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2C2C68"/>
              </a:solidFill>
            </a:endParaRPr>
          </a:p>
          <a:p>
            <a:pPr algn="l">
              <a:defRPr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2C2C68"/>
                </a:solidFill>
              </a:rPr>
              <a:t>April - October 2024</a:t>
            </a:r>
            <a:r>
              <a:t> </a:t>
            </a:r>
          </a:p>
        </p:txBody>
      </p:sp>
      <p:pic>
        <p:nvPicPr>
          <p:cNvPr id="150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rcRect l="15768" t="21418" r="17793" b="18947"/>
          <a:stretch>
            <a:fillRect/>
          </a:stretch>
        </p:blipFill>
        <p:spPr>
          <a:xfrm>
            <a:off x="10508852" y="139501"/>
            <a:ext cx="3366112" cy="213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20240422_144914340_HDR copy.jpeg" descr="IMG_20240422_144914340_HDR cop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73951" y="381992"/>
            <a:ext cx="5828407" cy="1295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20240924_141816525_HDR.jpeg" descr="IMG_20240924_141816525_HDR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415" y="437295"/>
            <a:ext cx="5778634" cy="12841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20240924_141816525_HDR.jpeg" descr="IMG_20240924_141816525_HD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56647" y="-22686096"/>
            <a:ext cx="3657601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20240115_141014064.jpg" descr="IMG_20240115_1410140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596104" y="11866962"/>
            <a:ext cx="61722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20241007_141557669.jpg" descr="IMG_20241007_141557669.jpg"/>
          <p:cNvPicPr>
            <a:picLocks noChangeAspect="1"/>
          </p:cNvPicPr>
          <p:nvPr/>
        </p:nvPicPr>
        <p:blipFill>
          <a:blip r:embed="rId4">
            <a:extLst/>
          </a:blip>
          <a:srcRect l="0" t="32343" r="0" b="3575"/>
          <a:stretch>
            <a:fillRect/>
          </a:stretch>
        </p:blipFill>
        <p:spPr>
          <a:xfrm>
            <a:off x="7664679" y="6070798"/>
            <a:ext cx="4155713" cy="591781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I’d met some of the people earlier in the year exploring different materials with Care Creatively 2023. Toby the manager requested I continued to visit for familiarity - which was good news !"/>
          <p:cNvSpPr txBox="1"/>
          <p:nvPr/>
        </p:nvSpPr>
        <p:spPr>
          <a:xfrm>
            <a:off x="17638455" y="6076949"/>
            <a:ext cx="6468970" cy="73279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600">
                <a:solidFill>
                  <a:srgbClr val="2C2C68"/>
                </a:solidFill>
              </a:defRPr>
            </a:lvl1pPr>
          </a:lstStyle>
          <a:p>
            <a:pPr/>
            <a:r>
              <a:t>I’d met some of the people earlier in the year exploring different materials with Care Creatively 2023. Toby the manager requested I continued to visit for familiarity - which was good news !</a:t>
            </a:r>
          </a:p>
        </p:txBody>
      </p:sp>
      <p:pic>
        <p:nvPicPr>
          <p:cNvPr id="158" name="IMG_20230717_144619878.jpg" descr="IMG_20230717_14461987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28610" y="510185"/>
            <a:ext cx="8851248" cy="398306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Exploring with people who are living in the community with Dementia, who meet up on Monday or a Tuesday at Hafan Ni. This gives their partner, family member, friend or carer an opportunity to catch up……"/>
          <p:cNvSpPr txBox="1"/>
          <p:nvPr/>
        </p:nvSpPr>
        <p:spPr>
          <a:xfrm>
            <a:off x="253898" y="393699"/>
            <a:ext cx="11151271" cy="129286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Exploring with people who are living in the community with Dementia, who meet up on Monday or a Tuesday at Hafan Ni. This gives their partner, family member, friend or carer an opportunity to catch up…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 visited each meeting in an afternoon once a month they are well 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attended with  7 - 10  different people 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 each day usually.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people are cared for by Merv, 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Angie, and Debbie.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Marion volunteers with the trust </a:t>
            </a:r>
          </a:p>
          <a:p>
            <a:pPr algn="l"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and of course Bertie!!</a:t>
            </a:r>
          </a:p>
        </p:txBody>
      </p:sp>
      <p:pic>
        <p:nvPicPr>
          <p:cNvPr id="160" name="IMG_20240115_135421445_HDR.jpeg" descr="IMG_20240115_135421445_HDR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30072" y="5253833"/>
            <a:ext cx="6494370" cy="8298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weave p.jpg" descr="weave p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90599" y="319472"/>
            <a:ext cx="2542289" cy="5649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li.png" descr="l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334" y="5095807"/>
            <a:ext cx="10966366" cy="8464645"/>
          </a:xfrm>
          <a:prstGeom prst="rect">
            <a:avLst/>
          </a:prstGeom>
          <a:ln w="25400">
            <a:solidFill>
              <a:srgbClr val="2C2C68"/>
            </a:solidFill>
            <a:miter lim="400000"/>
          </a:ln>
        </p:spPr>
      </p:pic>
      <p:pic>
        <p:nvPicPr>
          <p:cNvPr id="164" name="d.png" descr="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4244" y="5513982"/>
            <a:ext cx="6677449" cy="5888364"/>
          </a:xfrm>
          <a:prstGeom prst="rect">
            <a:avLst/>
          </a:prstGeom>
          <a:ln w="12700">
            <a:solidFill>
              <a:srgbClr val="2C2C68"/>
            </a:solidFill>
            <a:miter lim="400000"/>
          </a:ln>
        </p:spPr>
      </p:pic>
      <p:pic>
        <p:nvPicPr>
          <p:cNvPr id="165" name="tin.jpg" descr="ti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37852" y="6674778"/>
            <a:ext cx="4376963" cy="6702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arranging.jpg" descr="arranging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5125951" y="188982"/>
            <a:ext cx="8765256" cy="636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-20240820-WA0009.jpg" descr="IMG-20240820-WA000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3731" y="6992655"/>
            <a:ext cx="11437234" cy="643031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Katie Levy a historian joined us for three of the workshops sharing her knowledge of the objects in the Conwy boxes as well as her own collections, which included Dogs !…"/>
          <p:cNvSpPr txBox="1"/>
          <p:nvPr/>
        </p:nvSpPr>
        <p:spPr>
          <a:xfrm>
            <a:off x="386718" y="330200"/>
            <a:ext cx="14298547" cy="508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Katie Levy a historian joined us for three of the workshops sharing her knowledge of the objects in the Conwy boxes as well as her own collections, which included Dogs ! </a:t>
            </a:r>
          </a:p>
          <a:p>
            <a:pPr algn="l" defTabSz="457200">
              <a:spcBef>
                <a:spcPts val="1200"/>
              </a:spcBef>
              <a:defRPr sz="4600" u="sng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These sessions developed from one shared collection into our individual collections.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- We also shared the collage material that we were given at the start of the project.                     - ‘..some of the group placed objects out of boxes or bags …how people curated objects inspired us …we made our own story ‘ Hello Boxes’.…"/>
          <p:cNvSpPr txBox="1"/>
          <p:nvPr/>
        </p:nvSpPr>
        <p:spPr>
          <a:xfrm>
            <a:off x="10762821" y="565150"/>
            <a:ext cx="12987991" cy="125857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- We also shared the collage material that we were given at the start of the project.                     - ‘..some of the group placed objects out of boxes or bags …how people curated objects inspired us …we made our own story ‘ Hello Boxes’.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- 3 pieces of map stood out to me very special places in my life.. Leading to me not wanting to cut them up!?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 - But this inspired, “ Where we were from, a holiday, or happy place - memories of good times.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 - T was over the moon with ‘Killarney ‘ he used to travel around Ireland in a camper van and T kept doing the accent saying “that kiss”</a:t>
            </a:r>
          </a:p>
        </p:txBody>
      </p:sp>
      <p:pic>
        <p:nvPicPr>
          <p:cNvPr id="171" name="fit in.jpg" descr="fit 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688" y="7045861"/>
            <a:ext cx="9876257" cy="6092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aps me.jpg" descr="maps m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028" y="519535"/>
            <a:ext cx="10023577" cy="6266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‘….it is the worst thing I could ask them to do “crafts “ as they put it ? ….brilliantly both compared and chatted about what they were doing, M saying“oh your showing off now “ L began using the sponge like a small parcel, M following her, they seemed h"/>
          <p:cNvSpPr txBox="1"/>
          <p:nvPr/>
        </p:nvSpPr>
        <p:spPr>
          <a:xfrm>
            <a:off x="12979192" y="371920"/>
            <a:ext cx="10998129" cy="9766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‘….it is the worst thing I could ask them to do “crafts “ as they put it ? ….brilliantly both compared and chatted about what they were doing, M saying</a:t>
            </a:r>
            <a:r>
              <a:rPr i="1">
                <a:latin typeface="Avenir Medium"/>
                <a:ea typeface="Avenir Medium"/>
                <a:cs typeface="Avenir Medium"/>
                <a:sym typeface="Avenir Medium"/>
              </a:rPr>
              <a:t>“oh your showing off now “ </a:t>
            </a:r>
            <a:r>
              <a:t>L began using the sponge like a small parcel, M following her, they seemed happy,  M said she’d enjoyed the afternoon! L directing me in detail as to how it should be hung horizontal rather than vertical...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5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743" y="-1"/>
            <a:ext cx="398826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.png" descr="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22022" y="9150504"/>
            <a:ext cx="7070076" cy="422199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’ It was really great to see G and L…"/>
          <p:cNvSpPr txBox="1"/>
          <p:nvPr/>
        </p:nvSpPr>
        <p:spPr>
          <a:xfrm>
            <a:off x="3656964" y="8578849"/>
            <a:ext cx="9118575" cy="4711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’ It was really great to see G and L 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both had inspired todays project. 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variation on story sticks - 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combining different materials,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 textures and shapes..’</a:t>
            </a:r>
          </a:p>
        </p:txBody>
      </p:sp>
      <p:pic>
        <p:nvPicPr>
          <p:cNvPr id="178" name="uy.jpg" descr="u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7825" y="433359"/>
            <a:ext cx="5908554" cy="7751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Untitled.jpg" descr="Untitl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94604" y="9604871"/>
            <a:ext cx="3241548" cy="3313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20240924_131747742.jpeg" descr="IMG_20240924_131747742.jpeg"/>
          <p:cNvPicPr>
            <a:picLocks noChangeAspect="1"/>
          </p:cNvPicPr>
          <p:nvPr/>
        </p:nvPicPr>
        <p:blipFill>
          <a:blip r:embed="rId2">
            <a:extLst/>
          </a:blip>
          <a:srcRect l="10628" t="21523" r="10628" b="19158"/>
          <a:stretch>
            <a:fillRect/>
          </a:stretch>
        </p:blipFill>
        <p:spPr>
          <a:xfrm>
            <a:off x="704369" y="683371"/>
            <a:ext cx="4375044" cy="732388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"/>
          <p:cNvSpPr txBox="1"/>
          <p:nvPr/>
        </p:nvSpPr>
        <p:spPr>
          <a:xfrm>
            <a:off x="-279400" y="-18688051"/>
            <a:ext cx="1270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83" name="IMG_20240716_143244125~2.jpg" descr="IMG_20240716_143244125~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1576" y="2132584"/>
            <a:ext cx="10282654" cy="5909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20240618_144836972~2.jpeg" descr="IMG_20240618_144836972~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8718" y="8626975"/>
            <a:ext cx="8128001" cy="458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unknown.jpg" descr="unknow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46286" y="2408435"/>
            <a:ext cx="4123928" cy="916428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‘……to be enjoying themselves and getting involved,…"/>
          <p:cNvSpPr txBox="1"/>
          <p:nvPr/>
        </p:nvSpPr>
        <p:spPr>
          <a:xfrm>
            <a:off x="8991138" y="265065"/>
            <a:ext cx="14204900" cy="17272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‘……to be enjoying themselves and getting involved, </a:t>
            </a:r>
          </a:p>
          <a:p>
            <a:pPr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working with wire and wool especially’</a:t>
            </a:r>
          </a:p>
        </p:txBody>
      </p:sp>
      <p:pic>
        <p:nvPicPr>
          <p:cNvPr id="187" name="IMG-20240820-WA0002.jpg" descr="IMG-20240820-WA0002.jpg"/>
          <p:cNvPicPr>
            <a:picLocks noChangeAspect="1"/>
          </p:cNvPicPr>
          <p:nvPr/>
        </p:nvPicPr>
        <p:blipFill>
          <a:blip r:embed="rId6">
            <a:extLst/>
          </a:blip>
          <a:srcRect l="7006" t="14102" r="15528" b="0"/>
          <a:stretch>
            <a:fillRect/>
          </a:stretch>
        </p:blipFill>
        <p:spPr>
          <a:xfrm>
            <a:off x="9173455" y="7862407"/>
            <a:ext cx="8639700" cy="5386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iolch yn fawr, thank you !…"/>
          <p:cNvSpPr txBox="1"/>
          <p:nvPr/>
        </p:nvSpPr>
        <p:spPr>
          <a:xfrm>
            <a:off x="355244" y="10020300"/>
            <a:ext cx="17247414" cy="33274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600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Diolch yn fawr, thank you !</a:t>
            </a:r>
          </a:p>
          <a:p>
            <a:pPr algn="l">
              <a:defRPr sz="4600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Everyone I met and worked with at Hafar Ni for all their support </a:t>
            </a:r>
          </a:p>
          <a:p>
            <a:pPr algn="l">
              <a:defRPr sz="4600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and Making Sense CIO with their funders for this opportunity </a:t>
            </a:r>
          </a:p>
          <a:p>
            <a:pPr algn="l">
              <a:defRPr sz="4600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Tara</a:t>
            </a:r>
          </a:p>
        </p:txBody>
      </p:sp>
      <p:sp>
        <p:nvSpPr>
          <p:cNvPr id="190" name="“….This helped developed our collection of ‘pieces ‘…"/>
          <p:cNvSpPr txBox="1"/>
          <p:nvPr/>
        </p:nvSpPr>
        <p:spPr>
          <a:xfrm>
            <a:off x="1239824" y="330199"/>
            <a:ext cx="13903453" cy="18796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“….This helped developed our collection of ‘pieces ‘</a:t>
            </a:r>
          </a:p>
          <a:p>
            <a:pPr algn="l" defTabSz="457200">
              <a:spcBef>
                <a:spcPts val="1200"/>
              </a:spcBef>
              <a:defRPr sz="4600">
                <a:solidFill>
                  <a:srgbClr val="2C2C68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we arranged photographed and rearranged.”</a:t>
            </a:r>
          </a:p>
        </p:txBody>
      </p:sp>
      <p:pic>
        <p:nvPicPr>
          <p:cNvPr id="191" name="bk 2.jpg" descr="bk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798" y="2578102"/>
            <a:ext cx="10823058" cy="6551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ook f.jpg" descr="book 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131" y="5012257"/>
            <a:ext cx="7328452" cy="4757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ook.jpg" descr="book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81180" y="3105437"/>
            <a:ext cx="9781703" cy="60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-20240820-WA0003.jpg" descr="IMG-20240820-WA0003.jpg"/>
          <p:cNvPicPr>
            <a:picLocks noChangeAspect="1"/>
          </p:cNvPicPr>
          <p:nvPr/>
        </p:nvPicPr>
        <p:blipFill>
          <a:blip r:embed="rId5">
            <a:extLst/>
          </a:blip>
          <a:srcRect l="0" t="14745" r="3015" b="18314"/>
          <a:stretch>
            <a:fillRect/>
          </a:stretch>
        </p:blipFill>
        <p:spPr>
          <a:xfrm>
            <a:off x="16442531" y="1878857"/>
            <a:ext cx="7231054" cy="887716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‘ A collection tray ‘ ..’"/>
          <p:cNvSpPr txBox="1"/>
          <p:nvPr/>
        </p:nvSpPr>
        <p:spPr>
          <a:xfrm>
            <a:off x="16941164" y="431847"/>
            <a:ext cx="6233796" cy="99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2C2C6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000" u="sng">
                <a:solidFill>
                  <a:srgbClr val="2C2C6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‘ A collection tray ‘ ..’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512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